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89"/>
  </p:notesMasterIdLst>
  <p:handoutMasterIdLst>
    <p:handoutMasterId r:id="rId90"/>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1518" r:id="rId30"/>
    <p:sldId id="517" r:id="rId31"/>
    <p:sldId id="1509" r:id="rId32"/>
    <p:sldId id="597" r:id="rId33"/>
    <p:sldId id="599" r:id="rId34"/>
    <p:sldId id="595" r:id="rId35"/>
    <p:sldId id="1499" r:id="rId36"/>
    <p:sldId id="592" r:id="rId37"/>
    <p:sldId id="598" r:id="rId38"/>
    <p:sldId id="1478" r:id="rId39"/>
    <p:sldId id="1503" r:id="rId40"/>
    <p:sldId id="270" r:id="rId41"/>
    <p:sldId id="1500" r:id="rId42"/>
    <p:sldId id="1501" r:id="rId43"/>
    <p:sldId id="282" r:id="rId44"/>
    <p:sldId id="288" r:id="rId45"/>
    <p:sldId id="286" r:id="rId46"/>
    <p:sldId id="289" r:id="rId47"/>
    <p:sldId id="290" r:id="rId48"/>
    <p:sldId id="292" r:id="rId49"/>
    <p:sldId id="294" r:id="rId50"/>
    <p:sldId id="1513" r:id="rId51"/>
    <p:sldId id="1514" r:id="rId52"/>
    <p:sldId id="1515" r:id="rId53"/>
    <p:sldId id="1516" r:id="rId54"/>
    <p:sldId id="1517" r:id="rId55"/>
    <p:sldId id="1512" r:id="rId56"/>
    <p:sldId id="1496" r:id="rId57"/>
    <p:sldId id="1491" r:id="rId58"/>
    <p:sldId id="1507" r:id="rId59"/>
    <p:sldId id="1504" r:id="rId60"/>
    <p:sldId id="1492" r:id="rId61"/>
    <p:sldId id="1493" r:id="rId62"/>
    <p:sldId id="1494" r:id="rId63"/>
    <p:sldId id="1505" r:id="rId64"/>
    <p:sldId id="1487" r:id="rId65"/>
    <p:sldId id="1484" r:id="rId66"/>
    <p:sldId id="1481" r:id="rId67"/>
    <p:sldId id="1483" r:id="rId68"/>
    <p:sldId id="1480" r:id="rId69"/>
    <p:sldId id="1485" r:id="rId70"/>
    <p:sldId id="1489" r:id="rId71"/>
    <p:sldId id="665" r:id="rId72"/>
    <p:sldId id="1488" r:id="rId73"/>
    <p:sldId id="1469" r:id="rId74"/>
    <p:sldId id="1470" r:id="rId75"/>
    <p:sldId id="512" r:id="rId76"/>
    <p:sldId id="1486" r:id="rId77"/>
    <p:sldId id="490" r:id="rId78"/>
    <p:sldId id="1474" r:id="rId79"/>
    <p:sldId id="1475" r:id="rId80"/>
    <p:sldId id="1444" r:id="rId81"/>
    <p:sldId id="518" r:id="rId82"/>
    <p:sldId id="1460" r:id="rId83"/>
    <p:sldId id="1449" r:id="rId84"/>
    <p:sldId id="1462" r:id="rId85"/>
    <p:sldId id="1454" r:id="rId86"/>
    <p:sldId id="589" r:id="rId87"/>
    <p:sldId id="587" r:id="rId8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1518"/>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12"/>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Structure_Genome" id="{89CA3181-FB05-574D-9BE1-62ED40402B0A}">
          <p14:sldIdLst>
            <p14:sldId id="518"/>
            <p14:sldId id="1460"/>
          </p14:sldIdLst>
        </p14:section>
        <p14:section name="Protocol_bp" id="{BB7F5356-3C4C-4515-939B-F2D5A9E528D3}">
          <p14:sldIdLst>
            <p14:sldId id="1449"/>
            <p14:sldId id="1462"/>
            <p14:sldId id="1454"/>
            <p14:sldId id="589"/>
            <p14:sldId id="587"/>
          </p14:sldIdLst>
        </p14:section>
        <p14:section name="appendix" id="{78ABCED0-6BF5-1549-9AE9-25D49A8BF2DA}">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804" autoAdjust="0"/>
    <p:restoredTop sz="82271" autoAdjust="0"/>
  </p:normalViewPr>
  <p:slideViewPr>
    <p:cSldViewPr snapToGrid="0">
      <p:cViewPr varScale="1">
        <p:scale>
          <a:sx n="92" d="100"/>
          <a:sy n="92" d="100"/>
        </p:scale>
        <p:origin x="1152" y="7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95"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2/23/2022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2/23/2022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today, Especially for your time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Noto Serif"/>
            </a:endParaRPr>
          </a:p>
        </p:txBody>
      </p:sp>
      <p:sp>
        <p:nvSpPr>
          <p:cNvPr id="4" name="Date Placeholder 3"/>
          <p:cNvSpPr>
            <a:spLocks noGrp="1"/>
          </p:cNvSpPr>
          <p:nvPr>
            <p:ph type="dt" idx="1"/>
          </p:nvPr>
        </p:nvSpPr>
        <p:spPr/>
        <p:txBody>
          <a:bodyPr/>
          <a:lstStyle/>
          <a:p>
            <a:fld id="{97962A03-75BD-4332-903E-730A394AFAB6}"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between WT and </a:t>
            </a:r>
            <a:r>
              <a:rPr lang="en-US" sz="12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basing on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30</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31</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34</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37</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39</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41</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55</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58</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60</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63</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66</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69</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71</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72</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75</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other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77</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78</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79</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81</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83</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85</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86</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brief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ea typeface="Times New Roman" panose="02020603050405020304" pitchFamily="18" charset="0"/>
              </a:rPr>
              <a:t>between WT and </a:t>
            </a:r>
            <a:r>
              <a:rPr lang="en-US" sz="18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2/23/2022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2/23/2022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2/23/2022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2/23/2022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2/23/2022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2/23/2022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2/23/2022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2/23/2022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2/23/2022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2/23/2022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2/23/2022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2/23/2022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2/23/2022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s>
</file>

<file path=ppt/slides/_rels/slide10.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36.png"/><Relationship Id="rId7"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32.tiff"/><Relationship Id="rId4" Type="http://schemas.openxmlformats.org/officeDocument/2006/relationships/image" Target="../media/image40.png"/><Relationship Id="rId9"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image" Target="../media/image48.png"/><Relationship Id="rId4" Type="http://schemas.openxmlformats.org/officeDocument/2006/relationships/image" Target="../media/image29.png"/><Relationship Id="rId9"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32.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32.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60.png"/><Relationship Id="rId7"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 Id="rId9" Type="http://schemas.openxmlformats.org/officeDocument/2006/relationships/image" Target="../media/image63.emf"/></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8.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28.pn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850.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65.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81.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64.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3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7.png"/><Relationship Id="rId4" Type="http://schemas.openxmlformats.org/officeDocument/2006/relationships/image" Target="../media/image86.png"/></Relationships>
</file>

<file path=ppt/slides/_rels/slide3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2.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91.png"/></Relationships>
</file>

<file path=ppt/slides/_rels/slide41.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8.png"/></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03.png"/><Relationship Id="rId4" Type="http://schemas.openxmlformats.org/officeDocument/2006/relationships/image" Target="../media/image102.png"/></Relationships>
</file>

<file path=ppt/slides/_rels/slide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54.xml.rels><?xml version="1.0" encoding="UTF-8" standalone="yes"?>
<Relationships xmlns="http://schemas.openxmlformats.org/package/2006/relationships"><Relationship Id="rId3" Type="http://schemas.openxmlformats.org/officeDocument/2006/relationships/image" Target="../media/image11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8.png"/><Relationship Id="rId7"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63.xml.rels><?xml version="1.0" encoding="UTF-8" standalone="yes"?>
<Relationships xmlns="http://schemas.openxmlformats.org/package/2006/relationships"><Relationship Id="rId3" Type="http://schemas.openxmlformats.org/officeDocument/2006/relationships/image" Target="../media/image119.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20.emf"/></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2.png"/></Relationships>
</file>

<file path=ppt/slides/_rels/slide6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8.png"/><Relationship Id="rId4" Type="http://schemas.openxmlformats.org/officeDocument/2006/relationships/image" Target="../media/image127.png"/></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1.png"/></Relationships>
</file>

<file path=ppt/slides/_rels/slide73.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4.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81.PNG"/><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7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6.png"/><Relationship Id="rId4" Type="http://schemas.openxmlformats.org/officeDocument/2006/relationships/image" Target="../media/image135.png"/></Relationships>
</file>

<file path=ppt/slides/_rels/slide78.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tiff"/></Relationships>
</file>

<file path=ppt/slides/_rels/slide8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2.xml"/><Relationship Id="rId4" Type="http://schemas.openxmlformats.org/officeDocument/2006/relationships/image" Target="../media/image141.png"/></Relationships>
</file>

<file path=ppt/slides/_rels/slide8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tiff"/><Relationship Id="rId4" Type="http://schemas.openxmlformats.org/officeDocument/2006/relationships/image" Target="../media/image31.png"/></Relationships>
</file>

<file path=ppt/slides/_rels/slide85.xml.rels><?xml version="1.0" encoding="UTF-8" standalone="yes"?>
<Relationships xmlns="http://schemas.openxmlformats.org/package/2006/relationships"><Relationship Id="rId8" Type="http://schemas.openxmlformats.org/officeDocument/2006/relationships/image" Target="../media/image149.png"/><Relationship Id="rId3" Type="http://schemas.openxmlformats.org/officeDocument/2006/relationships/image" Target="../media/image144.tiff"/><Relationship Id="rId7" Type="http://schemas.openxmlformats.org/officeDocument/2006/relationships/image" Target="../media/image148.png"/><Relationship Id="rId2" Type="http://schemas.openxmlformats.org/officeDocument/2006/relationships/notesSlide" Target="../notesSlides/notesSlide67.xml"/><Relationship Id="rId1" Type="http://schemas.openxmlformats.org/officeDocument/2006/relationships/slideLayout" Target="../slideLayouts/slideLayout2.xml"/><Relationship Id="rId6" Type="http://schemas.openxmlformats.org/officeDocument/2006/relationships/image" Target="../media/image147.png"/><Relationship Id="rId11" Type="http://schemas.openxmlformats.org/officeDocument/2006/relationships/image" Target="../media/image32.tiff"/><Relationship Id="rId5" Type="http://schemas.openxmlformats.org/officeDocument/2006/relationships/image" Target="../media/image146.png"/><Relationship Id="rId10" Type="http://schemas.openxmlformats.org/officeDocument/2006/relationships/image" Target="../media/image33.jpeg"/><Relationship Id="rId4" Type="http://schemas.openxmlformats.org/officeDocument/2006/relationships/image" Target="../media/image145.png"/><Relationship Id="rId9" Type="http://schemas.openxmlformats.org/officeDocument/2006/relationships/image" Target="../media/image31.png"/></Relationships>
</file>

<file path=ppt/slides/_rels/slide86.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2.xml"/><Relationship Id="rId4" Type="http://schemas.openxmlformats.org/officeDocument/2006/relationships/image" Target="../media/image153.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645666"/>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3087491"/>
            <a:ext cx="9144000" cy="949751"/>
          </a:xfrm>
        </p:spPr>
        <p:txBody>
          <a:bodyPr>
            <a:normAutofit/>
          </a:bodyPr>
          <a:lstStyle/>
          <a:p>
            <a:r>
              <a:rPr lang="en-US" dirty="0">
                <a:solidFill>
                  <a:srgbClr val="00395C"/>
                </a:solidFill>
              </a:rPr>
              <a:t>Xiang Li</a:t>
            </a:r>
          </a:p>
          <a:p>
            <a:r>
              <a:rPr lang="en-US" sz="1800" dirty="0">
                <a:solidFill>
                  <a:srgbClr val="00395C"/>
                </a:solidFill>
              </a:rPr>
              <a:t>02/17/2022</a:t>
            </a:r>
          </a:p>
        </p:txBody>
      </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7"/>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026" name="Picture 2" descr="BMS Exercises its Option to Globally License Obsidian's CD40L Cell Therapy">
            <a:extLst>
              <a:ext uri="{FF2B5EF4-FFF2-40B4-BE49-F238E27FC236}">
                <a16:creationId xmlns:a16="http://schemas.microsoft.com/office/drawing/2014/main" id="{714E84DF-C0A0-42DF-97EF-84A58F55CF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28" t="4553" r="4083"/>
          <a:stretch/>
        </p:blipFill>
        <p:spPr bwMode="auto">
          <a:xfrm>
            <a:off x="4526262" y="3827637"/>
            <a:ext cx="2745723" cy="147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ulie Rytlewski, #HIRING">
            <a:extLst>
              <a:ext uri="{FF2B5EF4-FFF2-40B4-BE49-F238E27FC236}">
                <a16:creationId xmlns:a16="http://schemas.microsoft.com/office/drawing/2014/main" id="{D8D06756-0A4F-A543-A0D8-C91CBCF192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753" y="4859052"/>
            <a:ext cx="1270001" cy="1270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ew Bordner">
            <a:extLst>
              <a:ext uri="{FF2B5EF4-FFF2-40B4-BE49-F238E27FC236}">
                <a16:creationId xmlns:a16="http://schemas.microsoft.com/office/drawing/2014/main" id="{39A1F687-88E3-944C-99FD-4C38D2532D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4054" y="4859052"/>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an West">
            <a:extLst>
              <a:ext uri="{FF2B5EF4-FFF2-40B4-BE49-F238E27FC236}">
                <a16:creationId xmlns:a16="http://schemas.microsoft.com/office/drawing/2014/main" id="{23848835-B1F4-3547-BFD9-CC7D856605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3168" y="4937862"/>
            <a:ext cx="1270001" cy="12700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1260EA0-0BA5-1B48-9377-B2B6CD5C239B}"/>
              </a:ext>
            </a:extLst>
          </p:cNvPr>
          <p:cNvSpPr txBox="1"/>
          <p:nvPr/>
        </p:nvSpPr>
        <p:spPr>
          <a:xfrm>
            <a:off x="470213" y="6119543"/>
            <a:ext cx="1340337" cy="646331"/>
          </a:xfrm>
          <a:prstGeom prst="rect">
            <a:avLst/>
          </a:prstGeom>
          <a:noFill/>
        </p:spPr>
        <p:txBody>
          <a:bodyPr wrap="square">
            <a:spAutoFit/>
          </a:bodyPr>
          <a:lstStyle/>
          <a:p>
            <a:pPr algn="ctr"/>
            <a:r>
              <a:rPr lang="en-US" dirty="0"/>
              <a:t>Julie </a:t>
            </a:r>
          </a:p>
          <a:p>
            <a:pPr algn="ctr"/>
            <a:r>
              <a:rPr lang="en-US" dirty="0" err="1"/>
              <a:t>Rytlewski</a:t>
            </a:r>
            <a:endParaRPr lang="en-US" dirty="0"/>
          </a:p>
        </p:txBody>
      </p:sp>
      <p:sp>
        <p:nvSpPr>
          <p:cNvPr id="27" name="TextBox 26">
            <a:extLst>
              <a:ext uri="{FF2B5EF4-FFF2-40B4-BE49-F238E27FC236}">
                <a16:creationId xmlns:a16="http://schemas.microsoft.com/office/drawing/2014/main" id="{C0C2ECCA-B7C4-0D4D-9C40-C7DB85D69351}"/>
              </a:ext>
            </a:extLst>
          </p:cNvPr>
          <p:cNvSpPr txBox="1"/>
          <p:nvPr/>
        </p:nvSpPr>
        <p:spPr>
          <a:xfrm>
            <a:off x="1944739" y="6162472"/>
            <a:ext cx="1254837" cy="646331"/>
          </a:xfrm>
          <a:prstGeom prst="rect">
            <a:avLst/>
          </a:prstGeom>
          <a:noFill/>
        </p:spPr>
        <p:txBody>
          <a:bodyPr wrap="square">
            <a:spAutoFit/>
          </a:bodyPr>
          <a:lstStyle/>
          <a:p>
            <a:pPr algn="ctr"/>
            <a:r>
              <a:rPr lang="en-US" dirty="0"/>
              <a:t>Andrew </a:t>
            </a:r>
          </a:p>
          <a:p>
            <a:pPr algn="ctr"/>
            <a:r>
              <a:rPr lang="en-US" dirty="0" err="1"/>
              <a:t>Bordner</a:t>
            </a:r>
            <a:endParaRPr lang="en-US" dirty="0"/>
          </a:p>
        </p:txBody>
      </p:sp>
      <p:grpSp>
        <p:nvGrpSpPr>
          <p:cNvPr id="10" name="Group 9">
            <a:extLst>
              <a:ext uri="{FF2B5EF4-FFF2-40B4-BE49-F238E27FC236}">
                <a16:creationId xmlns:a16="http://schemas.microsoft.com/office/drawing/2014/main" id="{AA7B1C09-67CF-4D4B-9DFD-5A1AA8358426}"/>
              </a:ext>
            </a:extLst>
          </p:cNvPr>
          <p:cNvGrpSpPr/>
          <p:nvPr/>
        </p:nvGrpSpPr>
        <p:grpSpPr>
          <a:xfrm>
            <a:off x="3605734" y="4886692"/>
            <a:ext cx="1585017" cy="1981639"/>
            <a:chOff x="3837656" y="4981831"/>
            <a:chExt cx="1585017" cy="1981639"/>
          </a:xfrm>
        </p:grpSpPr>
        <p:pic>
          <p:nvPicPr>
            <p:cNvPr id="1032" name="Picture 8" descr="Konstantinos Mavrommatis">
              <a:extLst>
                <a:ext uri="{FF2B5EF4-FFF2-40B4-BE49-F238E27FC236}">
                  <a16:creationId xmlns:a16="http://schemas.microsoft.com/office/drawing/2014/main" id="{A9B8A511-44C8-7D4D-A2DD-EE2AB5DD9E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2772" y="4981831"/>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9AAC8C4-B934-C640-ACAE-1C3CD4576BF7}"/>
                </a:ext>
              </a:extLst>
            </p:cNvPr>
            <p:cNvSpPr txBox="1"/>
            <p:nvPr/>
          </p:nvSpPr>
          <p:spPr>
            <a:xfrm>
              <a:off x="3837656" y="6317139"/>
              <a:ext cx="1585017" cy="646331"/>
            </a:xfrm>
            <a:prstGeom prst="rect">
              <a:avLst/>
            </a:prstGeom>
            <a:noFill/>
          </p:spPr>
          <p:txBody>
            <a:bodyPr wrap="square">
              <a:spAutoFit/>
            </a:bodyPr>
            <a:lstStyle/>
            <a:p>
              <a:pPr algn="ctr"/>
              <a:r>
                <a:rPr lang="en-US" dirty="0"/>
                <a:t>Kosta </a:t>
              </a:r>
            </a:p>
            <a:p>
              <a:pPr algn="ctr"/>
              <a:r>
                <a:rPr lang="en-US" dirty="0" err="1"/>
                <a:t>Mavrommatis</a:t>
              </a:r>
              <a:endParaRPr lang="en-US" dirty="0"/>
            </a:p>
          </p:txBody>
        </p:sp>
      </p:grpSp>
      <p:grpSp>
        <p:nvGrpSpPr>
          <p:cNvPr id="9" name="Group 8">
            <a:extLst>
              <a:ext uri="{FF2B5EF4-FFF2-40B4-BE49-F238E27FC236}">
                <a16:creationId xmlns:a16="http://schemas.microsoft.com/office/drawing/2014/main" id="{307CEBC2-893F-DA4D-9BF7-0A319A6CFE54}"/>
              </a:ext>
            </a:extLst>
          </p:cNvPr>
          <p:cNvGrpSpPr/>
          <p:nvPr/>
        </p:nvGrpSpPr>
        <p:grpSpPr>
          <a:xfrm>
            <a:off x="5291795" y="4918580"/>
            <a:ext cx="1286161" cy="1949751"/>
            <a:chOff x="5611038" y="4997225"/>
            <a:chExt cx="1286161" cy="1949751"/>
          </a:xfrm>
        </p:grpSpPr>
        <p:pic>
          <p:nvPicPr>
            <p:cNvPr id="1034" name="Picture 10" descr="Ginger Rakestraw">
              <a:extLst>
                <a:ext uri="{FF2B5EF4-FFF2-40B4-BE49-F238E27FC236}">
                  <a16:creationId xmlns:a16="http://schemas.microsoft.com/office/drawing/2014/main" id="{77496C42-A5D5-F044-9D7D-DF37972FAF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11038" y="4997225"/>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BEF1403-F253-2F4F-A54C-9D48CED83A55}"/>
                </a:ext>
              </a:extLst>
            </p:cNvPr>
            <p:cNvSpPr txBox="1"/>
            <p:nvPr/>
          </p:nvSpPr>
          <p:spPr>
            <a:xfrm>
              <a:off x="5722528" y="6300645"/>
              <a:ext cx="1174671" cy="646331"/>
            </a:xfrm>
            <a:prstGeom prst="rect">
              <a:avLst/>
            </a:prstGeom>
            <a:noFill/>
          </p:spPr>
          <p:txBody>
            <a:bodyPr wrap="square">
              <a:spAutoFit/>
            </a:bodyPr>
            <a:lstStyle/>
            <a:p>
              <a:pPr algn="ctr"/>
              <a:r>
                <a:rPr lang="en-US" dirty="0"/>
                <a:t>Ginger </a:t>
              </a:r>
            </a:p>
            <a:p>
              <a:pPr algn="ctr"/>
              <a:r>
                <a:rPr lang="en-US" dirty="0" err="1"/>
                <a:t>Rakestraw</a:t>
              </a:r>
              <a:endParaRPr lang="en-US" dirty="0"/>
            </a:p>
          </p:txBody>
        </p:sp>
      </p:grpSp>
      <p:grpSp>
        <p:nvGrpSpPr>
          <p:cNvPr id="12" name="Group 11">
            <a:extLst>
              <a:ext uri="{FF2B5EF4-FFF2-40B4-BE49-F238E27FC236}">
                <a16:creationId xmlns:a16="http://schemas.microsoft.com/office/drawing/2014/main" id="{302E0426-D12D-944E-8E0F-3B3CC8FADD35}"/>
              </a:ext>
            </a:extLst>
          </p:cNvPr>
          <p:cNvGrpSpPr/>
          <p:nvPr/>
        </p:nvGrpSpPr>
        <p:grpSpPr>
          <a:xfrm>
            <a:off x="6853686" y="4906643"/>
            <a:ext cx="1306236" cy="1925487"/>
            <a:chOff x="6889660" y="4985453"/>
            <a:chExt cx="1306236" cy="1925487"/>
          </a:xfrm>
        </p:grpSpPr>
        <p:pic>
          <p:nvPicPr>
            <p:cNvPr id="1036" name="Picture 12" descr="John Haugner">
              <a:extLst>
                <a:ext uri="{FF2B5EF4-FFF2-40B4-BE49-F238E27FC236}">
                  <a16:creationId xmlns:a16="http://schemas.microsoft.com/office/drawing/2014/main" id="{3D475612-97E8-8248-BE86-BB667A1129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25896" y="4985453"/>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450DECD-0EA0-6144-81BE-71C697B7385F}"/>
                </a:ext>
              </a:extLst>
            </p:cNvPr>
            <p:cNvSpPr txBox="1"/>
            <p:nvPr/>
          </p:nvSpPr>
          <p:spPr>
            <a:xfrm>
              <a:off x="6889660" y="6264609"/>
              <a:ext cx="1270000" cy="646331"/>
            </a:xfrm>
            <a:prstGeom prst="rect">
              <a:avLst/>
            </a:prstGeom>
            <a:noFill/>
          </p:spPr>
          <p:txBody>
            <a:bodyPr wrap="square">
              <a:spAutoFit/>
            </a:bodyPr>
            <a:lstStyle/>
            <a:p>
              <a:pPr algn="ctr"/>
              <a:r>
                <a:rPr lang="en-US" dirty="0"/>
                <a:t>John </a:t>
              </a:r>
            </a:p>
            <a:p>
              <a:pPr algn="ctr"/>
              <a:r>
                <a:rPr lang="en-US" dirty="0" err="1"/>
                <a:t>Haugner</a:t>
              </a:r>
              <a:endParaRPr lang="en-US" dirty="0"/>
            </a:p>
          </p:txBody>
        </p:sp>
      </p:grpSp>
      <p:grpSp>
        <p:nvGrpSpPr>
          <p:cNvPr id="14" name="Group 13">
            <a:extLst>
              <a:ext uri="{FF2B5EF4-FFF2-40B4-BE49-F238E27FC236}">
                <a16:creationId xmlns:a16="http://schemas.microsoft.com/office/drawing/2014/main" id="{ABDBC285-E84C-B54A-A716-0975C24B040F}"/>
              </a:ext>
            </a:extLst>
          </p:cNvPr>
          <p:cNvGrpSpPr/>
          <p:nvPr/>
        </p:nvGrpSpPr>
        <p:grpSpPr>
          <a:xfrm>
            <a:off x="7848005" y="4937863"/>
            <a:ext cx="2387081" cy="1870940"/>
            <a:chOff x="7997979" y="5030809"/>
            <a:chExt cx="2387081" cy="1870940"/>
          </a:xfrm>
        </p:grpSpPr>
        <p:pic>
          <p:nvPicPr>
            <p:cNvPr id="1038" name="Picture 14" descr="Raphael Levy">
              <a:extLst>
                <a:ext uri="{FF2B5EF4-FFF2-40B4-BE49-F238E27FC236}">
                  <a16:creationId xmlns:a16="http://schemas.microsoft.com/office/drawing/2014/main" id="{DFF8EA05-FB45-0940-8CB6-7E0EA1D076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52594" y="5030809"/>
              <a:ext cx="1270001" cy="127000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FC2E804-1C4C-0B4A-BEFC-FD355B3284B1}"/>
                </a:ext>
              </a:extLst>
            </p:cNvPr>
            <p:cNvSpPr txBox="1"/>
            <p:nvPr/>
          </p:nvSpPr>
          <p:spPr>
            <a:xfrm>
              <a:off x="7997979" y="6255418"/>
              <a:ext cx="2387081" cy="646331"/>
            </a:xfrm>
            <a:prstGeom prst="rect">
              <a:avLst/>
            </a:prstGeom>
            <a:noFill/>
          </p:spPr>
          <p:txBody>
            <a:bodyPr wrap="square">
              <a:spAutoFit/>
            </a:bodyPr>
            <a:lstStyle/>
            <a:p>
              <a:pPr algn="ctr"/>
              <a:r>
                <a:rPr lang="en-US" dirty="0"/>
                <a:t>Raphael </a:t>
              </a:r>
            </a:p>
            <a:p>
              <a:pPr algn="ctr"/>
              <a:r>
                <a:rPr lang="en-US" dirty="0"/>
                <a:t>David Levy</a:t>
              </a:r>
            </a:p>
          </p:txBody>
        </p:sp>
      </p:grpSp>
      <p:sp>
        <p:nvSpPr>
          <p:cNvPr id="37" name="TextBox 36">
            <a:extLst>
              <a:ext uri="{FF2B5EF4-FFF2-40B4-BE49-F238E27FC236}">
                <a16:creationId xmlns:a16="http://schemas.microsoft.com/office/drawing/2014/main" id="{CC407BF4-0344-1B44-B85E-630781A2B1CB}"/>
              </a:ext>
            </a:extLst>
          </p:cNvPr>
          <p:cNvSpPr txBox="1"/>
          <p:nvPr/>
        </p:nvSpPr>
        <p:spPr>
          <a:xfrm>
            <a:off x="10250175" y="6187165"/>
            <a:ext cx="686651" cy="646331"/>
          </a:xfrm>
          <a:prstGeom prst="rect">
            <a:avLst/>
          </a:prstGeom>
          <a:noFill/>
        </p:spPr>
        <p:txBody>
          <a:bodyPr wrap="square">
            <a:spAutoFit/>
          </a:bodyPr>
          <a:lstStyle/>
          <a:p>
            <a:r>
              <a:rPr lang="en-US" dirty="0"/>
              <a:t>Sean </a:t>
            </a:r>
          </a:p>
          <a:p>
            <a:r>
              <a:rPr lang="en-US" dirty="0"/>
              <a:t>West</a:t>
            </a:r>
          </a:p>
        </p:txBody>
      </p:sp>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FE7FA5-F23D-4534-828C-9AA81E42858F}"/>
              </a:ext>
            </a:extLst>
          </p:cNvPr>
          <p:cNvSpPr>
            <a:spLocks noGrp="1"/>
          </p:cNvSpPr>
          <p:nvPr>
            <p:ph type="title"/>
          </p:nvPr>
        </p:nvSpPr>
        <p:spPr/>
        <p:txBody>
          <a:bodyPr/>
          <a:lstStyle/>
          <a:p>
            <a:endParaRPr lang="en-US"/>
          </a:p>
        </p:txBody>
      </p:sp>
      <p:sp>
        <p:nvSpPr>
          <p:cNvPr id="4" name="Slide Number Placeholder 3">
            <a:extLst>
              <a:ext uri="{FF2B5EF4-FFF2-40B4-BE49-F238E27FC236}">
                <a16:creationId xmlns:a16="http://schemas.microsoft.com/office/drawing/2014/main" id="{288C3396-84C1-4DB3-8FC9-D15F1A3A66FC}"/>
              </a:ext>
            </a:extLst>
          </p:cNvPr>
          <p:cNvSpPr>
            <a:spLocks noGrp="1"/>
          </p:cNvSpPr>
          <p:nvPr>
            <p:ph type="sldNum" sz="quarter" idx="12"/>
          </p:nvPr>
        </p:nvSpPr>
        <p:spPr/>
        <p:txBody>
          <a:bodyPr/>
          <a:lstStyle/>
          <a:p>
            <a:fld id="{DBA6DB61-4362-44D1-BB09-4F1914041657}" type="slidenum">
              <a:rPr lang="en-US" smtClean="0"/>
              <a:t>29</a:t>
            </a:fld>
            <a:endParaRPr lang="en-US"/>
          </a:p>
        </p:txBody>
      </p:sp>
      <p:pic>
        <p:nvPicPr>
          <p:cNvPr id="2050" name="Picture 2">
            <a:extLst>
              <a:ext uri="{FF2B5EF4-FFF2-40B4-BE49-F238E27FC236}">
                <a16:creationId xmlns:a16="http://schemas.microsoft.com/office/drawing/2014/main" id="{961D307B-A9E8-4453-9DED-9F5203D5F95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28144" y="1825625"/>
            <a:ext cx="7735712"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3318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30</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31</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uncompleted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34</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35</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35</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37</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42</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56086"/>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9"/>
            <a:ext cx="12192000" cy="5937892"/>
          </a:xfrm>
          <a:prstGeom prst="rect">
            <a:avLst/>
          </a:prstGeom>
        </p:spPr>
      </p:pic>
    </p:spTree>
    <p:extLst>
      <p:ext uri="{BB962C8B-B14F-4D97-AF65-F5344CB8AC3E}">
        <p14:creationId xmlns:p14="http://schemas.microsoft.com/office/powerpoint/2010/main" val="19198683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62</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63</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65</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66</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68</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69</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71</a:t>
            </a:fld>
            <a:endParaRPr lang="en-US"/>
          </a:p>
        </p:txBody>
      </p:sp>
    </p:spTree>
    <p:extLst>
      <p:ext uri="{BB962C8B-B14F-4D97-AF65-F5344CB8AC3E}">
        <p14:creationId xmlns:p14="http://schemas.microsoft.com/office/powerpoint/2010/main" val="374610125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73</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74</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2/23/2022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75</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2/23/2022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77</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81</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
        <p:nvSpPr>
          <p:cNvPr id="44" name="Title 1">
            <a:extLst>
              <a:ext uri="{FF2B5EF4-FFF2-40B4-BE49-F238E27FC236}">
                <a16:creationId xmlns:a16="http://schemas.microsoft.com/office/drawing/2014/main" id="{2784B9B3-5AD4-FA44-91EE-0F746492392A}"/>
              </a:ext>
            </a:extLst>
          </p:cNvPr>
          <p:cNvSpPr txBox="1">
            <a:spLocks/>
          </p:cNvSpPr>
          <p:nvPr/>
        </p:nvSpPr>
        <p:spPr>
          <a:xfrm>
            <a:off x="26814" y="21501"/>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Architecture in Transcription Regulation</a:t>
            </a:r>
          </a:p>
        </p:txBody>
      </p:sp>
    </p:spTree>
    <p:extLst>
      <p:ext uri="{BB962C8B-B14F-4D97-AF65-F5344CB8AC3E}">
        <p14:creationId xmlns:p14="http://schemas.microsoft.com/office/powerpoint/2010/main" val="28980497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82</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
        <p:nvSpPr>
          <p:cNvPr id="13" name="Title 1">
            <a:extLst>
              <a:ext uri="{FF2B5EF4-FFF2-40B4-BE49-F238E27FC236}">
                <a16:creationId xmlns:a16="http://schemas.microsoft.com/office/drawing/2014/main" id="{C0D51C43-9C08-6B4E-9501-CB98D02E2D91}"/>
              </a:ext>
            </a:extLst>
          </p:cNvPr>
          <p:cNvSpPr txBox="1">
            <a:spLocks/>
          </p:cNvSpPr>
          <p:nvPr/>
        </p:nvSpPr>
        <p:spPr>
          <a:xfrm>
            <a:off x="0" y="17699"/>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err="1">
                <a:solidFill>
                  <a:srgbClr val="00395C"/>
                </a:solidFill>
              </a:rPr>
              <a:t>Cohesin</a:t>
            </a:r>
            <a:endParaRPr lang="en-US" sz="3600" dirty="0">
              <a:solidFill>
                <a:srgbClr val="00395C"/>
              </a:solidFill>
            </a:endParaRPr>
          </a:p>
        </p:txBody>
      </p:sp>
    </p:spTree>
    <p:extLst>
      <p:ext uri="{BB962C8B-B14F-4D97-AF65-F5344CB8AC3E}">
        <p14:creationId xmlns:p14="http://schemas.microsoft.com/office/powerpoint/2010/main" val="227124266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83</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84</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85</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86</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87</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42790</TotalTime>
  <Words>11117</Words>
  <Application>Microsoft Office PowerPoint</Application>
  <PresentationFormat>Widescreen</PresentationFormat>
  <Paragraphs>1198</Paragraphs>
  <Slides>87</Slides>
  <Notes>68</Notes>
  <HiddenSlides>1</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87</vt:i4>
      </vt:variant>
    </vt:vector>
  </HeadingPairs>
  <TitlesOfParts>
    <vt:vector size="107" baseType="lpstr">
      <vt:lpstr>DIN Next</vt:lpstr>
      <vt:lpstr>HardingText-Regular2</vt:lpstr>
      <vt:lpstr>Helvetica Neue</vt:lpstr>
      <vt:lpstr>Helvetica Neue Light</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PowerPoint Presentation</vt:lpstr>
      <vt:lpstr>Machine Learning Framework for Regulatory Network Flat Version</vt:lpstr>
      <vt:lpstr>Some uncompleted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Li, Xiang</cp:lastModifiedBy>
  <cp:revision>1385</cp:revision>
  <dcterms:created xsi:type="dcterms:W3CDTF">2018-04-23T21:48:17Z</dcterms:created>
  <dcterms:modified xsi:type="dcterms:W3CDTF">2022-02-23T23:01:46Z</dcterms:modified>
</cp:coreProperties>
</file>